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2" r:id="rId1"/>
  </p:sldMasterIdLst>
  <p:notesMasterIdLst>
    <p:notesMasterId r:id="rId3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58" r:id="rId26"/>
    <p:sldId id="280" r:id="rId27"/>
    <p:sldId id="281" r:id="rId28"/>
    <p:sldId id="282" r:id="rId29"/>
    <p:sldId id="286" r:id="rId30"/>
    <p:sldId id="283" r:id="rId31"/>
    <p:sldId id="284" r:id="rId32"/>
    <p:sldId id="287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A392E2-166D-49FD-839E-1E57E6CCBEC9}">
  <a:tblStyle styleId="{9DA392E2-166D-49FD-839E-1E57E6CCBEC9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636" y="1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3667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1295401"/>
            <a:ext cx="10970684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3307976"/>
            <a:ext cx="10970684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057091" y="5804647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4679577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273051"/>
            <a:ext cx="48768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649071"/>
            <a:ext cx="4679577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5234" y="381001"/>
            <a:ext cx="4847167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35234" y="2649071"/>
            <a:ext cx="4847167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4800" y="1143000"/>
            <a:ext cx="56896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5234" y="381001"/>
            <a:ext cx="4847167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35234" y="2649071"/>
            <a:ext cx="4847167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320800" y="2590800"/>
            <a:ext cx="46736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306234" y="1260475"/>
            <a:ext cx="1672167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59834" y="762000"/>
            <a:ext cx="2789767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568389"/>
            <a:ext cx="10970684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274639"/>
            <a:ext cx="2032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16859"/>
            <a:ext cx="80264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36695"/>
            <a:ext cx="85344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5200" y="3609696"/>
            <a:ext cx="69088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51999" y="6356351"/>
            <a:ext cx="192828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57091" y="5804647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7552" y="2784475"/>
            <a:ext cx="5023104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671" y="2784475"/>
            <a:ext cx="5023104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2232211"/>
            <a:ext cx="5023104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7552" y="3160060"/>
            <a:ext cx="5023104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5437" y="2232211"/>
            <a:ext cx="5023104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5437" y="3160060"/>
            <a:ext cx="5023104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2784475"/>
            <a:ext cx="10208683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016000" y="4497070"/>
            <a:ext cx="10208683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1344" y="2784475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181344" y="4497070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87552" y="2784475"/>
            <a:ext cx="5023104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1344" y="2784475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181344" y="4497070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986367" y="2784475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986367" y="4497070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514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6367" y="2770095"/>
            <a:ext cx="10217152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19484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40400" y="6356351"/>
            <a:ext cx="71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ECE411 Practicum Project Presentation</a:t>
            </a:r>
            <a:b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Team#14</a:t>
            </a:r>
            <a:b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4454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Robertson</a:t>
            </a:r>
            <a:endParaRPr lang="en-US" sz="245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Kyle Johnson</a:t>
            </a:r>
            <a:endParaRPr lang="en-US" sz="2450" dirty="0">
              <a:sym typeface="Calibri"/>
            </a:endParaRPr>
          </a:p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 Hakkoum</a:t>
            </a:r>
          </a:p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Dunn</a:t>
            </a:r>
          </a:p>
          <a:p>
            <a:pPr marL="0" marR="0" lvl="0" indent="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 7, 2016</a:t>
            </a:r>
          </a:p>
          <a:p>
            <a:pPr marL="0" marR="0" lvl="0" indent="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Revision </a:t>
            </a: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</a:t>
            </a:r>
            <a:endParaRPr lang="en-US" sz="2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67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visual)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Modern </a:t>
            </a:r>
            <a:r>
              <a:rPr lang="en-US" sz="2600" dirty="0" err="1">
                <a:solidFill>
                  <a:srgbClr val="000000"/>
                </a:solidFill>
                <a:latin typeface="Calibri"/>
                <a:cs typeface="Calibri"/>
              </a:rPr>
              <a:t>leds</a:t>
            </a: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 are very efficient 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led resistor values figuring the led to be a 5 </a:t>
            </a:r>
            <a:r>
              <a:rPr lang="en-US" sz="2600" dirty="0" err="1">
                <a:solidFill>
                  <a:srgbClr val="000000"/>
                </a:solidFill>
                <a:latin typeface="Calibri"/>
                <a:cs typeface="Calibri"/>
              </a:rPr>
              <a:t>mW</a:t>
            </a: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 device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		5v	1kohm	works well (bright)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indicator </a:t>
            </a:r>
            <a:r>
              <a:rPr lang="en-US" sz="2600" dirty="0" err="1">
                <a:solidFill>
                  <a:srgbClr val="000000"/>
                </a:solidFill>
                <a:latin typeface="Calibri"/>
                <a:cs typeface="Calibri"/>
              </a:rPr>
              <a:t>led’s</a:t>
            </a: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 may be considered to be 0.5mW devices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		5v	10kohm	works for most… (bright enough)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007" y="225257"/>
            <a:ext cx="1786449" cy="17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8577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progress:  Ltspice Schematic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1823776"/>
            <a:ext cx="10515599" cy="487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3074" y="122751"/>
            <a:ext cx="1634174" cy="17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838200" y="110367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PROTOTYPE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idx="1"/>
          </p:nvPr>
        </p:nvSpPr>
        <p:spPr>
          <a:xfrm>
            <a:off x="838200" y="27149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9725"/>
            <a:ext cx="6059151" cy="45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849" y="2939725"/>
            <a:ext cx="6059151" cy="454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(schematic)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521" y="228146"/>
            <a:ext cx="1328850" cy="187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2" descr="Untitled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50" r="-34350"/>
          <a:stretch>
            <a:fillRect/>
          </a:stretch>
        </p:blipFill>
        <p:spPr>
          <a:xfrm>
            <a:off x="120570" y="2397060"/>
            <a:ext cx="12071430" cy="40785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(BOM)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idx="1"/>
          </p:nvPr>
        </p:nvSpPr>
        <p:spPr>
          <a:xfrm>
            <a:off x="3074033" y="2327501"/>
            <a:ext cx="5235900" cy="43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8913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DESCRIPTION		SOURCE	 UNITCOST 	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				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extruded aluminum enclosure	custom	 $6.93 	 $6.93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fab shop v2 board shop	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oshpark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$13.20 	 $3.30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PIC16f648a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ssop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20pin	mouser	 $2.60 	 $2.60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0.5k 1206 resistor	mouser	 $0.10 	 $0.10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3.00	10k 1206 resistor	mouser	 $0.10 	 $0.30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7.00	1k 1206 resistor		mouser	 $0.10 	 $0.70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100nF 1206 capacitor	mouser	 $0.10 	 $0.10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10pf 1206 capacitor	mouser	 $0.10 	 $0.20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4.00	10uf 1206 capacitor	mouser	 $0.10 	 $0.40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1uf 1206 capacitor	mouser	 $0.10 	 $0.20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3.00	10nf capacitor		mouser	 $0.10 	 $0.30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lm386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soic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mouser	 $0.85 	 $0.85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78l05 sot89		mouser	 $0.41 	 $0.41 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(BOM)</a:t>
            </a:r>
            <a:endParaRPr lang="en-US" dirty="0"/>
          </a:p>
        </p:txBody>
      </p:sp>
      <p:sp>
        <p:nvSpPr>
          <p:cNvPr id="6" name="Shape 190"/>
          <p:cNvSpPr txBox="1"/>
          <p:nvPr/>
        </p:nvSpPr>
        <p:spPr>
          <a:xfrm>
            <a:off x="411395" y="2289726"/>
            <a:ext cx="7499300" cy="42988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8913" lvl="0" rtl="0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	DESCRIPTION			SOURCE	 UNITCOST 	 TOTAL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6 pin header			mouser	 $2.29 	 $0.57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9 volt battery			mouser	 $2.37 	 $2.37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9 volt battery clip		mouser	 $0.36 	 $0.36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5mm thru hole led		mouser	 $0.17 	 $0.34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piezo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buzzer no int.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	mouser	 $0.84 	 $0.84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1206 led			mouser	 $0.17 	 $0.17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pec-11 w/switch and 24detent		mouser	 $1.68 	 $1.68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on/off toggle switch		mouser	 $2.25 	 $2.25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5.00	stranded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teflon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wire		mouser	 $0.53 	 $2.65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mc-306 32.768 tuning fork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xtal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mouser	 $0.51 	 $0.51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pnp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transistor sot89		mouser	 $0.39 	 $0.39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npn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transistor sot23		mouser	 $0.10 	 $0.10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T14 PROTO DEV. BOARD		custom	 $76.97 	 $19.24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fab shop v1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oshpark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$13.25 	 $3.31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parts for v1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mouser	 $16.32 	 $4.08 </a:t>
            </a:r>
            <a:r>
              <a:rPr 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228600" lvl="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1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8692922" y="3690786"/>
            <a:ext cx="2889478" cy="88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13" lv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COST PER </a:t>
            </a: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PERSON:</a:t>
            </a:r>
          </a:p>
          <a:p>
            <a:pPr marL="8913" lv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55.26 </a:t>
            </a:r>
          </a:p>
        </p:txBody>
      </p:sp>
    </p:spTree>
    <p:extLst>
      <p:ext uri="{BB962C8B-B14F-4D97-AF65-F5344CB8AC3E}">
        <p14:creationId xmlns:p14="http://schemas.microsoft.com/office/powerpoint/2010/main" val="18993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PCB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6" y="4749896"/>
            <a:ext cx="1342899" cy="1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400" y="3662734"/>
            <a:ext cx="8281326" cy="319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400" y="258300"/>
            <a:ext cx="8281326" cy="3175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609600" y="738688"/>
            <a:ext cx="109728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V</a:t>
            </a:r>
            <a:r>
              <a:rPr lang="en-US" dirty="0" smtClean="0"/>
              <a:t>ersion1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4" name="Shape 20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673" y="2275236"/>
            <a:ext cx="9144001" cy="432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Shape 21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-24289" t="-1106" r="-45212" b="1"/>
          <a:stretch/>
        </p:blipFill>
        <p:spPr>
          <a:xfrm>
            <a:off x="4095733" y="2215035"/>
            <a:ext cx="10040886" cy="449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012" y="4529421"/>
            <a:ext cx="1631372" cy="19930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013276" y="3268286"/>
            <a:ext cx="351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</a:t>
            </a: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and prior work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idx="1"/>
          </p:nvPr>
        </p:nvSpPr>
        <p:spPr>
          <a:xfrm>
            <a:off x="609600" y="3405008"/>
            <a:ext cx="10217152" cy="3267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Obtained literature on PIC assembly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 PIC microcontroller to blink a led and interrupt it with a button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175" y="175400"/>
            <a:ext cx="26860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or Need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pace setting device to standardize timing (typically musicians) that provides visual and auditory feedback.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486" y="3631363"/>
            <a:ext cx="3370974" cy="254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idx="1"/>
          </p:nvPr>
        </p:nvSpPr>
        <p:spPr>
          <a:xfrm>
            <a:off x="838200" y="2788422"/>
            <a:ext cx="10515600" cy="338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test plan is focused on actuators to verify mechanicals: </a:t>
            </a: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lvl="1"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oggle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functionality</a:t>
            </a:r>
          </a:p>
          <a:p>
            <a:pPr marL="571500" lvl="1"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oggle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 functionality.  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225" y="365125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01</a:t>
            </a:r>
          </a:p>
        </p:txBody>
      </p:sp>
      <p:graphicFrame>
        <p:nvGraphicFramePr>
          <p:cNvPr id="232" name="Shape 232"/>
          <p:cNvGraphicFramePr/>
          <p:nvPr>
            <p:extLst>
              <p:ext uri="{D42A27DB-BD31-4B8C-83A1-F6EECF244321}">
                <p14:modId xmlns:p14="http://schemas.microsoft.com/office/powerpoint/2010/main" val="1154871459"/>
              </p:ext>
            </p:extLst>
          </p:nvPr>
        </p:nvGraphicFramePr>
        <p:xfrm>
          <a:off x="609600" y="1573812"/>
          <a:ext cx="10515600" cy="5091675"/>
        </p:xfrm>
        <a:graphic>
          <a:graphicData uri="http://schemas.openxmlformats.org/drawingml/2006/table">
            <a:tbl>
              <a:tblPr>
                <a:noFill/>
                <a:tableStyleId>{9DA392E2-166D-49FD-839E-1E57E6CCBEC9}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4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Writer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Team#14 (Kyle Johnson, Kam Robertson, Saly Hakkoum, Brian Dunn)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name: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01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on/off (toggle) switch work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Box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 Information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of tester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Version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 2.0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Setup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Ohm board to verify as built assembly meets requirements for system testing.</a:t>
                      </a:r>
                      <a:b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Ensure board has 9V battery installed.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metronome on flat surface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ready for visual observation.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at initial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initial state,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Toggle power switch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on. 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on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turn on. 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Toggle power switch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off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are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596075" y="698500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02</a:t>
            </a:r>
          </a:p>
        </p:txBody>
      </p:sp>
      <p:graphicFrame>
        <p:nvGraphicFramePr>
          <p:cNvPr id="239" name="Shape 239"/>
          <p:cNvGraphicFramePr/>
          <p:nvPr>
            <p:extLst>
              <p:ext uri="{D42A27DB-BD31-4B8C-83A1-F6EECF244321}">
                <p14:modId xmlns:p14="http://schemas.microsoft.com/office/powerpoint/2010/main" val="3202045373"/>
              </p:ext>
            </p:extLst>
          </p:nvPr>
        </p:nvGraphicFramePr>
        <p:xfrm>
          <a:off x="609600" y="1818450"/>
          <a:ext cx="10515625" cy="5039550"/>
        </p:xfrm>
        <a:graphic>
          <a:graphicData uri="http://schemas.openxmlformats.org/drawingml/2006/table">
            <a:tbl>
              <a:tblPr>
                <a:noFill/>
                <a:tableStyleId>{9DA392E2-166D-49FD-839E-1E57E6CCBEC9}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4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Writer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Team#14 (Kyle Johnson, Kam Robertson, Saly Hakkoum, Brian Dunn)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name: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02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button changes function of device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Box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 Information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of tester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Version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 2.0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4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Setup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Ohm board to verify as built assembly meets requirements for system testing.</a:t>
                      </a:r>
                      <a:b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Ensure board has 9V battery installed.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metronome on flat surface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ready for visual observation.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at initial state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initial state, OFF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 power button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on. 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on state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turn on. 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 function button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flash when button pressed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change in function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function changes when button pressed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309700" y="365125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idx="1"/>
          </p:nvPr>
        </p:nvSpPr>
        <p:spPr>
          <a:xfrm>
            <a:off x="818266" y="3590831"/>
            <a:ext cx="10217152" cy="3267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286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dirty="0">
                <a:solidFill>
                  <a:srgbClr val="000000"/>
                </a:solidFill>
              </a:rPr>
              <a:t>GOOD TO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8266" y="2875785"/>
            <a:ext cx="8498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6725" lvl="0" indent="-342900">
              <a:buClr>
                <a:srgbClr val="000000"/>
              </a:buClr>
              <a:buSzPct val="97058"/>
              <a:buFont typeface="Arial"/>
              <a:buChar char="•"/>
            </a:pPr>
            <a:r>
              <a:rPr lang="en" sz="2000" dirty="0" smtClean="0"/>
              <a:t>Success</a:t>
            </a:r>
            <a:r>
              <a:rPr lang="en-US" sz="2000" dirty="0" smtClean="0"/>
              <a:t>fully designed system that meets </a:t>
            </a:r>
            <a:r>
              <a:rPr lang="en" sz="2000" dirty="0" smtClean="0"/>
              <a:t>all </a:t>
            </a:r>
            <a:r>
              <a:rPr lang="en-US" sz="2000" dirty="0" smtClean="0"/>
              <a:t>practicum </a:t>
            </a:r>
            <a:r>
              <a:rPr lang="en" sz="2000" dirty="0" smtClean="0"/>
              <a:t>requirements</a:t>
            </a:r>
            <a:endParaRPr lang="en" sz="2000" dirty="0"/>
          </a:p>
          <a:p>
            <a:pPr marL="466725" lvl="0" indent="-342900">
              <a:buClr>
                <a:srgbClr val="000000"/>
              </a:buClr>
              <a:buSzPct val="97058"/>
              <a:buFont typeface="Arial"/>
              <a:buChar char="•"/>
            </a:pPr>
            <a:r>
              <a:rPr lang="en-US" sz="2000" dirty="0" smtClean="0"/>
              <a:t>Four functioning metronomes</a:t>
            </a:r>
            <a:endParaRPr lang="en" sz="2000" dirty="0"/>
          </a:p>
          <a:p>
            <a:pPr marL="466725" lvl="0" indent="-342900">
              <a:buClr>
                <a:srgbClr val="000000"/>
              </a:buClr>
              <a:buSzPct val="97058"/>
              <a:buFont typeface="Arial"/>
              <a:buChar char="•"/>
            </a:pPr>
            <a:r>
              <a:rPr lang="en-US" sz="2000" dirty="0" smtClean="0"/>
              <a:t>Metronome with different modes</a:t>
            </a:r>
            <a:endParaRPr lang="e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idx="1"/>
          </p:nvPr>
        </p:nvSpPr>
        <p:spPr>
          <a:xfrm>
            <a:off x="369996" y="2340594"/>
            <a:ext cx="11212404" cy="3267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Robertson: 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Desig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n, Prototyping, Hardware, Software and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Documentation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u="sng" dirty="0">
                <a:solidFill>
                  <a:srgbClr val="000000"/>
                </a:solidFill>
                <a:latin typeface="Calibri"/>
                <a:cs typeface="Calibri"/>
              </a:rPr>
              <a:t>Kyle Johnson: 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Project Lead/Hybrid, focus on managing:  meeting times/locations for collaboration and design review, communication, homework assignments, deadlines, presentation, project schedule, documentation (GITHUB), review hardware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designs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Saly </a:t>
            </a: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Hakkoum: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design, testing and verification,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documentation,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review and feedback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Brian Dunn: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design, testing and verification,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documentation,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review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feedback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956" y="256649"/>
            <a:ext cx="1626243" cy="13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idx="1"/>
          </p:nvPr>
        </p:nvSpPr>
        <p:spPr>
          <a:xfrm>
            <a:off x="838200" y="2197624"/>
            <a:ext cx="10515600" cy="455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sng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motivation in this project is to use it as a skill building exercise in the functional construction of subsystems and the effective interaction of those subsystems inside a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microcontroller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Kyle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Build something useful while meeting the requirements defined by management (Mark/Andrew)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sng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</a:t>
            </a:r>
            <a:r>
              <a:rPr lang="en-US" sz="2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800" b="0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motivation is to get more involved in hardware design and the steps involved in the process of producing a system controlled by a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microcontroller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Also taking a part in a real practicum group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Brian: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 want to experience the “Process”. To get “hands-on”  with all the different parts that make up the product process and have some real experience to use for my resume.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74675" y="168787"/>
            <a:ext cx="22479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idx="1"/>
          </p:nvPr>
        </p:nvSpPr>
        <p:spPr>
          <a:xfrm>
            <a:off x="609600" y="2105950"/>
            <a:ext cx="10217152" cy="44179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EagleCAD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, PCB fab shop process,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, MPLAB_X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I gained a greater understanding of the behavior of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smd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components as compared to larger thru-hole devices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Kyle</a:t>
            </a: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Eagle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Cad, Microsoft Project,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Gannt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Project,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(including command line, only method to move/rename images). Communication was difficult in the beginning (email and team collaboration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sng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Saly</a:t>
            </a: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earned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team project works since it was my first real group project,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PIC microcontrollers and their assembly language, and some new experience with Eagle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Cad, PCB and system prototyping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u="sng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Brian: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luxury of having a debugger will never be taken for granted!!! I have never worked with a Rotary Encoder. I have a better of understanding of the importance of team communication and document control. </a:t>
            </a:r>
            <a:endParaRPr lang="en-US" sz="2400" b="0" i="0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175" y="209975"/>
            <a:ext cx="1719225" cy="1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 would have done differently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 test plan for rotary encoder functionality.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Incorporate digital display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for ways to utilize concurrent engineering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300" y="221050"/>
            <a:ext cx="18859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PCB V2 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366" y="2845264"/>
            <a:ext cx="8416474" cy="31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V2 </a:t>
            </a:r>
          </a:p>
        </p:txBody>
      </p:sp>
      <p:pic>
        <p:nvPicPr>
          <p:cNvPr id="4" name="Shape 275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rcRect t="7844" b="7844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51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idx="1"/>
          </p:nvPr>
        </p:nvSpPr>
        <p:spPr>
          <a:xfrm>
            <a:off x="838200" y="2552974"/>
            <a:ext cx="10515600" cy="362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Inexpensive solution to provide a pace setting device for a multitude of uses that incorporates an input mechanism to set the desired pace along with an output mechanism to confirm the desired pace.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Minimal instructions necessary beyond product description, easy to use such that a 5 year old human child can operate within 1 minute.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3812" y="24896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838200" y="256225"/>
            <a:ext cx="10515600" cy="907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FINISHED PRODUCT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284" y="2371589"/>
            <a:ext cx="5766802" cy="427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70" y="2371588"/>
            <a:ext cx="5211134" cy="427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 and Answers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 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537" y="2080827"/>
            <a:ext cx="4276925" cy="38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266" y="3068878"/>
            <a:ext cx="10217152" cy="3267169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>
                <a:latin typeface="Calibri"/>
                <a:cs typeface="Calibri"/>
              </a:rPr>
              <a:t>Thank you!</a:t>
            </a:r>
            <a:endParaRPr lang="en-US" sz="9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4427" y="225954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7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alternatives available in the market today: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from google “metronome” search: 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 ($57),  digital ($15).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0200" y="4142028"/>
            <a:ext cx="2571600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03" y="4142028"/>
            <a:ext cx="2571600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9554" y="3820554"/>
            <a:ext cx="1918225" cy="28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9849" y="195949"/>
            <a:ext cx="1918225" cy="19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99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idx="1"/>
          </p:nvPr>
        </p:nvSpPr>
        <p:spPr>
          <a:xfrm>
            <a:off x="838200" y="2354959"/>
            <a:ext cx="10515600" cy="542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practicum requirements include: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sensor {3 (rotary encoder/toggle button, toggle switch)}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actuator {3 (2x LED, 1x 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piezo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)} 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digital or analog processor {1x PIC16F648A}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to be safe.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Schematic (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EagleCAD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 with at least 2 layers.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Components: at least 25% surface mount {33x 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smd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(89%), 4x 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thd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(11%)}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Assembled by hand, be tested, works.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(live, revision controlled, collaborative documentation tools)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5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848" y="217148"/>
            <a:ext cx="1923175" cy="192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(initial concept)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xfrm>
            <a:off x="6309856" y="2506662"/>
            <a:ext cx="486507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design review:  Meets practicum specifications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 amt="94000"/>
          </a:blip>
          <a:srcRect/>
          <a:stretch/>
        </p:blipFill>
        <p:spPr>
          <a:xfrm rot="5400000">
            <a:off x="724015" y="2058609"/>
            <a:ext cx="4684976" cy="491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950" y="149116"/>
            <a:ext cx="1934524" cy="14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SCRAMBLE FOR A PCB TEST PROJECT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3225"/>
            <a:ext cx="6224949" cy="466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216" y="2083225"/>
            <a:ext cx="6157786" cy="46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clock)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idx="1"/>
          </p:nvPr>
        </p:nvSpPr>
        <p:spPr>
          <a:xfrm>
            <a:off x="609600" y="2479360"/>
            <a:ext cx="10515599" cy="495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90252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 REAL TIME CLOCK MAKES SENSE FOR A METRONOME</a:t>
            </a:r>
            <a:r>
              <a:rPr lang="en-US" sz="2600" b="0" i="0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600" b="0" i="0" strike="noStrike" cap="none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90253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tx1"/>
                </a:solidFill>
                <a:latin typeface="Calibri"/>
                <a:cs typeface="Calibri"/>
              </a:rPr>
              <a:t>Let’s </a:t>
            </a: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build one…. nope.</a:t>
            </a:r>
          </a:p>
          <a:p>
            <a:pPr marL="228600" marR="0" lvl="0" indent="-290253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Let’s use a 32.768 kHz </a:t>
            </a:r>
            <a:r>
              <a:rPr lang="en-US" sz="2600" dirty="0" err="1">
                <a:solidFill>
                  <a:schemeClr val="tx1"/>
                </a:solidFill>
                <a:latin typeface="Calibri"/>
                <a:cs typeface="Calibri"/>
              </a:rPr>
              <a:t>xtal</a:t>
            </a: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 and the low power selection on the microcontroller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Let’s use a rotary encoder to control the beats per minute.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0" i="0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interrupt driven button to control/change a mode/state, interrupt driven rotary encoder with microcontroller, effective dc power regulation and distribution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0" i="0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PCB design and build:  </a:t>
            </a:r>
            <a:r>
              <a:rPr lang="en-US" sz="2600" b="0" i="0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EagleCAD</a:t>
            </a:r>
            <a:r>
              <a:rPr lang="en-US" sz="2600" b="0" i="0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has a  long and steep learning curve.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345" y="152400"/>
            <a:ext cx="1350254" cy="15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audio)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idx="1"/>
          </p:nvPr>
        </p:nvSpPr>
        <p:spPr>
          <a:xfrm>
            <a:off x="609600" y="2287105"/>
            <a:ext cx="10217152" cy="3267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past experience shows that audio output from integrated circuits can be weak and and some specific amplification </a:t>
            </a:r>
            <a:r>
              <a:rPr lang="en-US" sz="2000" dirty="0" err="1">
                <a:solidFill>
                  <a:srgbClr val="000000"/>
                </a:solidFill>
                <a:latin typeface="Calibri"/>
                <a:cs typeface="Calibri"/>
              </a:rPr>
              <a:t>iis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necessary for strong audio.</a:t>
            </a:r>
          </a:p>
          <a:p>
            <a:pPr marL="228600" marR="0" lvl="0" indent="-63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choose audio generator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Piezo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buzzer is inexpensive, commonly available</a:t>
            </a:r>
          </a:p>
          <a:p>
            <a:pPr marL="228600" marR="0" lvl="0" indent="-63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choose </a:t>
            </a:r>
            <a:r>
              <a:rPr lang="en-US" sz="2000" dirty="0" err="1">
                <a:solidFill>
                  <a:srgbClr val="000000"/>
                </a:solidFill>
                <a:latin typeface="Calibri"/>
                <a:cs typeface="Calibri"/>
              </a:rPr>
              <a:t>opamp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to drive the audio generator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LM386 is inexpensive, commonly, and task specific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choose the pin on the microcontroller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PWM is available.  Let’s use it.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breadboard it, test, change as necessary, prototype, add to </a:t>
            </a:r>
            <a:r>
              <a:rPr lang="en-US" sz="2000" dirty="0" err="1">
                <a:solidFill>
                  <a:srgbClr val="000000"/>
                </a:solidFill>
                <a:latin typeface="Calibri"/>
                <a:cs typeface="Calibri"/>
              </a:rPr>
              <a:t>pcb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schematic and board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Find out at the end that chip capacitors are just not the same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piezo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counts as the dc blocking cap.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latin typeface="Calibri"/>
              <a:cs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latin typeface="Calibri"/>
              <a:cs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873" y="141773"/>
            <a:ext cx="1846974" cy="18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43</TotalTime>
  <Words>1232</Words>
  <Application>Microsoft Office PowerPoint</Application>
  <PresentationFormat>Widescreen</PresentationFormat>
  <Paragraphs>283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Calisto MT</vt:lpstr>
      <vt:lpstr>Wingdings</vt:lpstr>
      <vt:lpstr>Genesis</vt:lpstr>
      <vt:lpstr>ECE411 Practicum Project Presentation Team#14 </vt:lpstr>
      <vt:lpstr>Problem or Need</vt:lpstr>
      <vt:lpstr>Objective</vt:lpstr>
      <vt:lpstr>Alternatives</vt:lpstr>
      <vt:lpstr>Requirements</vt:lpstr>
      <vt:lpstr>Design (initial concept)</vt:lpstr>
      <vt:lpstr>SCRAMBLE FOR A PCB TEST PROJECT</vt:lpstr>
      <vt:lpstr>Approach (system clock)</vt:lpstr>
      <vt:lpstr>Approach (system audio)</vt:lpstr>
      <vt:lpstr>Approach (system visual)</vt:lpstr>
      <vt:lpstr>Design progress:  Ltspice Schematic</vt:lpstr>
      <vt:lpstr>PROTOTYPE</vt:lpstr>
      <vt:lpstr>Implementation (schematic)</vt:lpstr>
      <vt:lpstr>Implementation (BOM)</vt:lpstr>
      <vt:lpstr>Implementation (BOM)</vt:lpstr>
      <vt:lpstr>PCB</vt:lpstr>
      <vt:lpstr>Version1 </vt:lpstr>
      <vt:lpstr>Design</vt:lpstr>
      <vt:lpstr>IP and prior work</vt:lpstr>
      <vt:lpstr>Testing</vt:lpstr>
      <vt:lpstr>Test Case 01</vt:lpstr>
      <vt:lpstr>Test Case 02</vt:lpstr>
      <vt:lpstr>Results</vt:lpstr>
      <vt:lpstr>Contributions</vt:lpstr>
      <vt:lpstr>Motivation</vt:lpstr>
      <vt:lpstr>Lessons Learned</vt:lpstr>
      <vt:lpstr>What we would have done differently</vt:lpstr>
      <vt:lpstr>PCB V2 </vt:lpstr>
      <vt:lpstr>PCB V2 </vt:lpstr>
      <vt:lpstr>FINISHED PRODUCT</vt:lpstr>
      <vt:lpstr>Questions and 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ECE411 Practicum Project Presentation Team#14</dc:title>
  <dc:creator>Kyle Johnson</dc:creator>
  <cp:lastModifiedBy>Kyle Johnson</cp:lastModifiedBy>
  <cp:revision>10</cp:revision>
  <dcterms:modified xsi:type="dcterms:W3CDTF">2016-12-08T16:20:05Z</dcterms:modified>
</cp:coreProperties>
</file>